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5143500" cx="9144000"/>
  <p:notesSz cx="6858000" cy="9144000"/>
  <p:embeddedFontLst>
    <p:embeddedFont>
      <p:font typeface="Roboto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Roboto-regular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Roboto-italic.fntdata"/><Relationship Id="rId10" Type="http://schemas.openxmlformats.org/officeDocument/2006/relationships/slide" Target="slides/slide5.xml"/><Relationship Id="rId54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331a4960b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331a4960b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331a4960b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331a4960b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331a4960b6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331a4960b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31a4960b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331a4960b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30d49d539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30d49d539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32fef9265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32fef9265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331a4960b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331a4960b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331a4960b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331a4960b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31a4960b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331a4960b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331a4960b6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331a4960b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30d49d53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30d49d53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31a4960b6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31a4960b6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331a4960b6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331a4960b6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331a4960b6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331a4960b6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331a4960b6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331a4960b6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331a4960b6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331a4960b6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331a4960b6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331a4960b6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331a4960b6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331a4960b6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331a4960b6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331a4960b6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331a4960b6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331a4960b6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331a4960b6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331a4960b6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30d49d5397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30d49d5397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331a4960b6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331a4960b6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331a4960b6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331a4960b6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331a4960b6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331a4960b6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331a4960b6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331a4960b6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331a4960b6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331a4960b6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331a4960b6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331a4960b6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30d49d539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30d49d539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30d49d539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30d49d539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30d49d539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30d49d539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30d49d539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30d49d539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0d49d5397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30d49d5397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30d49d539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30d49d539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30d49d539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30d49d539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30d49d539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30d49d539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30d49d539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30d49d539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30d49d5397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30d49d5397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30d49d5397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30d49d539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30d49d5397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30d49d5397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30d49d5397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30d49d539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0d49d5397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30d49d5397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0d49d5397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30d49d5397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329af30cea_0_1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329af30cea_0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331a4960b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331a4960b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30d49d5397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30d49d5397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AUTOLAYOU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53" name="Google Shape;53;p13"/>
          <p:cNvSpPr txBox="1"/>
          <p:nvPr>
            <p:ph type="ctrTitle"/>
          </p:nvPr>
        </p:nvSpPr>
        <p:spPr>
          <a:xfrm>
            <a:off x="323525" y="521325"/>
            <a:ext cx="3464700" cy="1339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323525" y="1990875"/>
            <a:ext cx="3464700" cy="1890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AUTOLAYOUT_1"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7F7F7F"/>
              </a:gs>
              <a:gs pos="78000">
                <a:srgbClr val="3F3F3F"/>
              </a:gs>
              <a:gs pos="100000">
                <a:srgbClr val="262626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/>
          <p:nvPr/>
        </p:nvSpPr>
        <p:spPr>
          <a:xfrm rot="10800000">
            <a:off x="3262212" y="0"/>
            <a:ext cx="1309800" cy="1088100"/>
          </a:xfrm>
          <a:prstGeom prst="rtTriangle">
            <a:avLst/>
          </a:prstGeom>
          <a:solidFill>
            <a:srgbClr val="F50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/>
          <p:nvPr/>
        </p:nvSpPr>
        <p:spPr>
          <a:xfrm flipH="1" rot="10800000">
            <a:off x="4572012" y="0"/>
            <a:ext cx="1309800" cy="1088100"/>
          </a:xfrm>
          <a:prstGeom prst="rtTriangle">
            <a:avLst/>
          </a:prstGeom>
          <a:solidFill>
            <a:srgbClr val="F50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/>
          <p:nvPr/>
        </p:nvSpPr>
        <p:spPr>
          <a:xfrm flipH="1" rot="10800000">
            <a:off x="4572012" y="0"/>
            <a:ext cx="1309800" cy="1088100"/>
          </a:xfrm>
          <a:prstGeom prst="rtTriangle">
            <a:avLst/>
          </a:prstGeom>
          <a:solidFill>
            <a:srgbClr val="000000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 txBox="1"/>
          <p:nvPr>
            <p:ph type="ctrTitle"/>
          </p:nvPr>
        </p:nvSpPr>
        <p:spPr>
          <a:xfrm>
            <a:off x="1130100" y="1397138"/>
            <a:ext cx="6883800" cy="1658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1130100" y="3196163"/>
            <a:ext cx="6883800" cy="55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AUTOLAYOUT_2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" name="Google Shape;65;p15"/>
          <p:cNvGrpSpPr/>
          <p:nvPr/>
        </p:nvGrpSpPr>
        <p:grpSpPr>
          <a:xfrm>
            <a:off x="311112" y="4512638"/>
            <a:ext cx="2812694" cy="150575"/>
            <a:chOff x="0" y="3797750"/>
            <a:chExt cx="9144000" cy="150575"/>
          </a:xfrm>
        </p:grpSpPr>
        <p:cxnSp>
          <p:nvCxnSpPr>
            <p:cNvPr id="66" name="Google Shape;66;p15"/>
            <p:cNvCxnSpPr/>
            <p:nvPr/>
          </p:nvCxnSpPr>
          <p:spPr>
            <a:xfrm>
              <a:off x="0" y="3797750"/>
              <a:ext cx="9144000" cy="0"/>
            </a:xfrm>
            <a:prstGeom prst="straightConnector1">
              <a:avLst/>
            </a:prstGeom>
            <a:noFill/>
            <a:ln cap="flat" cmpd="sng" w="19050">
              <a:solidFill>
                <a:srgbClr val="90A4A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" name="Google Shape;67;p15"/>
            <p:cNvCxnSpPr/>
            <p:nvPr/>
          </p:nvCxnSpPr>
          <p:spPr>
            <a:xfrm>
              <a:off x="0" y="3948325"/>
              <a:ext cx="9144000" cy="0"/>
            </a:xfrm>
            <a:prstGeom prst="straightConnector1">
              <a:avLst/>
            </a:prstGeom>
            <a:noFill/>
            <a:ln cap="flat" cmpd="sng" w="19050">
              <a:solidFill>
                <a:srgbClr val="90A4A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8" name="Google Shape;68;p15"/>
            <p:cNvCxnSpPr/>
            <p:nvPr/>
          </p:nvCxnSpPr>
          <p:spPr>
            <a:xfrm>
              <a:off x="0" y="3873038"/>
              <a:ext cx="9144000" cy="0"/>
            </a:xfrm>
            <a:prstGeom prst="straightConnector1">
              <a:avLst/>
            </a:prstGeom>
            <a:noFill/>
            <a:ln cap="flat" cmpd="sng" w="19050">
              <a:solidFill>
                <a:srgbClr val="90A4A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389600"/>
            <a:ext cx="2808000" cy="2886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3">
  <p:cSld name="AUTOLAYOUT_3"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/>
          <p:nvPr/>
        </p:nvSpPr>
        <p:spPr>
          <a:xfrm>
            <a:off x="205218" y="201292"/>
            <a:ext cx="408900" cy="3819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/>
          <p:nvPr/>
        </p:nvSpPr>
        <p:spPr>
          <a:xfrm>
            <a:off x="205218" y="201292"/>
            <a:ext cx="408900" cy="381900"/>
          </a:xfrm>
          <a:prstGeom prst="flowChartDelay">
            <a:avLst/>
          </a:pr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/>
          <p:nvPr/>
        </p:nvSpPr>
        <p:spPr>
          <a:xfrm>
            <a:off x="100882" y="201292"/>
            <a:ext cx="408900" cy="3819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/>
          <p:nvPr/>
        </p:nvSpPr>
        <p:spPr>
          <a:xfrm>
            <a:off x="100882" y="201292"/>
            <a:ext cx="408900" cy="381900"/>
          </a:xfrm>
          <a:prstGeom prst="flowChartDelay">
            <a:avLst/>
          </a:pr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319" y="201292"/>
            <a:ext cx="408900" cy="3819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/>
          <p:nvPr/>
        </p:nvSpPr>
        <p:spPr>
          <a:xfrm>
            <a:off x="319" y="201292"/>
            <a:ext cx="408900" cy="381900"/>
          </a:xfrm>
          <a:prstGeom prst="flowChartDelay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 txBox="1"/>
          <p:nvPr>
            <p:ph type="title"/>
          </p:nvPr>
        </p:nvSpPr>
        <p:spPr>
          <a:xfrm>
            <a:off x="233600" y="829550"/>
            <a:ext cx="2566200" cy="892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233600" y="1798300"/>
            <a:ext cx="2566200" cy="297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4">
  <p:cSld name="AUTOLAYOUT_4">
    <p:bg>
      <p:bgPr>
        <a:solidFill>
          <a:srgbClr val="FFFF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/>
          <p:nvPr/>
        </p:nvSpPr>
        <p:spPr>
          <a:xfrm>
            <a:off x="447675" y="239425"/>
            <a:ext cx="381000" cy="3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7"/>
          <p:cNvSpPr/>
          <p:nvPr/>
        </p:nvSpPr>
        <p:spPr>
          <a:xfrm>
            <a:off x="496025" y="1752600"/>
            <a:ext cx="8282100" cy="2910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365813" y="319750"/>
            <a:ext cx="3124200" cy="1175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617888" y="319750"/>
            <a:ext cx="5160300" cy="1175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5">
  <p:cSld name="AUTOLAYOUT_5">
    <p:bg>
      <p:bgPr>
        <a:solidFill>
          <a:srgbClr val="FFFFF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8"/>
          <p:cNvSpPr/>
          <p:nvPr/>
        </p:nvSpPr>
        <p:spPr>
          <a:xfrm rot="5400000">
            <a:off x="-47550" y="176194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8"/>
          <p:cNvSpPr/>
          <p:nvPr/>
        </p:nvSpPr>
        <p:spPr>
          <a:xfrm rot="5400000">
            <a:off x="-47550" y="4755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8"/>
          <p:cNvSpPr/>
          <p:nvPr/>
        </p:nvSpPr>
        <p:spPr>
          <a:xfrm rot="-5400000">
            <a:off x="-47416" y="47628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8"/>
          <p:cNvSpPr/>
          <p:nvPr/>
        </p:nvSpPr>
        <p:spPr>
          <a:xfrm rot="5400000">
            <a:off x="1476378" y="176194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8"/>
          <p:cNvSpPr/>
          <p:nvPr/>
        </p:nvSpPr>
        <p:spPr>
          <a:xfrm rot="-5400000">
            <a:off x="1690750" y="4548000"/>
            <a:ext cx="428700" cy="762000"/>
          </a:xfrm>
          <a:prstGeom prst="rtTriangl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8"/>
          <p:cNvSpPr/>
          <p:nvPr/>
        </p:nvSpPr>
        <p:spPr>
          <a:xfrm rot="-5400000">
            <a:off x="1476512" y="47628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/>
          <p:nvPr/>
        </p:nvSpPr>
        <p:spPr>
          <a:xfrm flipH="1" rot="-5400000">
            <a:off x="714548" y="176194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8"/>
          <p:cNvSpPr/>
          <p:nvPr/>
        </p:nvSpPr>
        <p:spPr>
          <a:xfrm rot="5400000">
            <a:off x="-47550" y="904795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8"/>
          <p:cNvSpPr/>
          <p:nvPr/>
        </p:nvSpPr>
        <p:spPr>
          <a:xfrm rot="-5400000">
            <a:off x="1476512" y="1333525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8"/>
          <p:cNvSpPr/>
          <p:nvPr/>
        </p:nvSpPr>
        <p:spPr>
          <a:xfrm flipH="1" rot="-5400000">
            <a:off x="714548" y="4755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/>
          <p:nvPr/>
        </p:nvSpPr>
        <p:spPr>
          <a:xfrm flipH="1" rot="-5400000">
            <a:off x="714548" y="904795"/>
            <a:ext cx="857100" cy="7620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/>
          <p:nvPr/>
        </p:nvSpPr>
        <p:spPr>
          <a:xfrm rot="-5400000">
            <a:off x="166784" y="4548000"/>
            <a:ext cx="4287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/>
          <p:nvPr/>
        </p:nvSpPr>
        <p:spPr>
          <a:xfrm flipH="1" rot="-5400000">
            <a:off x="166707" y="-166445"/>
            <a:ext cx="4287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/>
          <p:nvPr/>
        </p:nvSpPr>
        <p:spPr>
          <a:xfrm flipH="1" rot="-5400000">
            <a:off x="1690635" y="-166445"/>
            <a:ext cx="4287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/>
          <p:nvPr/>
        </p:nvSpPr>
        <p:spPr>
          <a:xfrm flipH="1" rot="5400000">
            <a:off x="714337" y="47628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8"/>
          <p:cNvSpPr/>
          <p:nvPr/>
        </p:nvSpPr>
        <p:spPr>
          <a:xfrm flipH="1" rot="5400000">
            <a:off x="714337" y="1333525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/>
          <p:nvPr/>
        </p:nvSpPr>
        <p:spPr>
          <a:xfrm rot="-5400000">
            <a:off x="-47416" y="1333525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/>
          <p:nvPr/>
        </p:nvSpPr>
        <p:spPr>
          <a:xfrm rot="5400000">
            <a:off x="1476378" y="4755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/>
          <p:nvPr/>
        </p:nvSpPr>
        <p:spPr>
          <a:xfrm rot="5400000">
            <a:off x="1476378" y="904795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/>
          <p:nvPr/>
        </p:nvSpPr>
        <p:spPr>
          <a:xfrm flipH="1" rot="5400000">
            <a:off x="928614" y="4548000"/>
            <a:ext cx="4287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/>
          <p:nvPr/>
        </p:nvSpPr>
        <p:spPr>
          <a:xfrm rot="5400000">
            <a:off x="928614" y="-166445"/>
            <a:ext cx="4287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/>
          <p:nvPr/>
        </p:nvSpPr>
        <p:spPr>
          <a:xfrm rot="5400000">
            <a:off x="-47550" y="3476366"/>
            <a:ext cx="857100" cy="762000"/>
          </a:xfrm>
          <a:prstGeom prst="triangle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/>
          <p:nvPr/>
        </p:nvSpPr>
        <p:spPr>
          <a:xfrm rot="-5400000">
            <a:off x="-47416" y="2190706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"/>
          <p:cNvSpPr/>
          <p:nvPr/>
        </p:nvSpPr>
        <p:spPr>
          <a:xfrm rot="5400000">
            <a:off x="1476378" y="3476366"/>
            <a:ext cx="857100" cy="762000"/>
          </a:xfrm>
          <a:prstGeom prst="triangle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8"/>
          <p:cNvSpPr/>
          <p:nvPr/>
        </p:nvSpPr>
        <p:spPr>
          <a:xfrm rot="-5400000">
            <a:off x="1476512" y="2190706"/>
            <a:ext cx="857100" cy="762000"/>
          </a:xfrm>
          <a:prstGeom prst="triangle">
            <a:avLst>
              <a:gd fmla="val 50000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/>
          <p:nvPr/>
        </p:nvSpPr>
        <p:spPr>
          <a:xfrm flipH="1" rot="-5400000">
            <a:off x="714548" y="3476366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/>
          <p:nvPr/>
        </p:nvSpPr>
        <p:spPr>
          <a:xfrm rot="5400000">
            <a:off x="-47550" y="2619221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/>
          <p:nvPr/>
        </p:nvSpPr>
        <p:spPr>
          <a:xfrm rot="-5400000">
            <a:off x="1476512" y="304795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/>
          <p:nvPr/>
        </p:nvSpPr>
        <p:spPr>
          <a:xfrm flipH="1" rot="-5400000">
            <a:off x="714548" y="2619221"/>
            <a:ext cx="857100" cy="7620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/>
          <p:nvPr/>
        </p:nvSpPr>
        <p:spPr>
          <a:xfrm flipH="1" rot="5400000">
            <a:off x="714337" y="2190706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/>
          <p:nvPr/>
        </p:nvSpPr>
        <p:spPr>
          <a:xfrm flipH="1" rot="5400000">
            <a:off x="714337" y="304795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/>
          <p:nvPr/>
        </p:nvSpPr>
        <p:spPr>
          <a:xfrm rot="-5400000">
            <a:off x="-47416" y="304795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/>
          <p:nvPr/>
        </p:nvSpPr>
        <p:spPr>
          <a:xfrm rot="5400000">
            <a:off x="1476378" y="2619221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/>
          <p:nvPr/>
        </p:nvSpPr>
        <p:spPr>
          <a:xfrm rot="-5400000">
            <a:off x="-47416" y="3905326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/>
          <p:nvPr/>
        </p:nvSpPr>
        <p:spPr>
          <a:xfrm rot="-5400000">
            <a:off x="1476512" y="3905326"/>
            <a:ext cx="857100" cy="762000"/>
          </a:xfrm>
          <a:prstGeom prst="triangle">
            <a:avLst>
              <a:gd fmla="val 50000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/>
          <p:cNvSpPr/>
          <p:nvPr/>
        </p:nvSpPr>
        <p:spPr>
          <a:xfrm rot="5400000">
            <a:off x="-47550" y="4333841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8"/>
          <p:cNvSpPr/>
          <p:nvPr/>
        </p:nvSpPr>
        <p:spPr>
          <a:xfrm flipH="1" rot="-5400000">
            <a:off x="714548" y="4333841"/>
            <a:ext cx="857100" cy="7620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8"/>
          <p:cNvSpPr/>
          <p:nvPr/>
        </p:nvSpPr>
        <p:spPr>
          <a:xfrm flipH="1" rot="5400000">
            <a:off x="714337" y="3905326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8"/>
          <p:cNvSpPr/>
          <p:nvPr/>
        </p:nvSpPr>
        <p:spPr>
          <a:xfrm rot="5400000">
            <a:off x="1476416" y="4333549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8"/>
          <p:cNvSpPr txBox="1"/>
          <p:nvPr>
            <p:ph type="title"/>
          </p:nvPr>
        </p:nvSpPr>
        <p:spPr>
          <a:xfrm>
            <a:off x="2894475" y="450971"/>
            <a:ext cx="5740800" cy="144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133" name="Google Shape;133;p18"/>
          <p:cNvSpPr txBox="1"/>
          <p:nvPr>
            <p:ph idx="1" type="body"/>
          </p:nvPr>
        </p:nvSpPr>
        <p:spPr>
          <a:xfrm>
            <a:off x="2894475" y="1938950"/>
            <a:ext cx="5740800" cy="2649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000"/>
              <a:buChar char="●"/>
              <a:defRPr sz="2000">
                <a:solidFill>
                  <a:srgbClr val="616161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○"/>
              <a:defRPr sz="1600">
                <a:solidFill>
                  <a:srgbClr val="616161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■"/>
              <a:defRPr sz="1600">
                <a:solidFill>
                  <a:srgbClr val="616161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●"/>
              <a:defRPr sz="1600">
                <a:solidFill>
                  <a:srgbClr val="616161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○"/>
              <a:defRPr sz="1600">
                <a:solidFill>
                  <a:srgbClr val="616161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■"/>
              <a:defRPr sz="1600">
                <a:solidFill>
                  <a:srgbClr val="616161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●"/>
              <a:defRPr sz="1600">
                <a:solidFill>
                  <a:srgbClr val="616161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○"/>
              <a:defRPr sz="1600">
                <a:solidFill>
                  <a:srgbClr val="616161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■"/>
              <a:defRPr sz="1600">
                <a:solidFill>
                  <a:srgbClr val="616161"/>
                </a:solidFill>
              </a:defRPr>
            </a:lvl9pPr>
          </a:lstStyle>
          <a:p/>
        </p:txBody>
      </p:sp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6">
  <p:cSld name="AUTOLAYOUT_6">
    <p:bg>
      <p:bgPr>
        <a:solidFill>
          <a:srgbClr val="FFFFFF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/>
          <p:nvPr/>
        </p:nvSpPr>
        <p:spPr>
          <a:xfrm>
            <a:off x="2316574" y="3364649"/>
            <a:ext cx="1632000" cy="1632000"/>
          </a:xfrm>
          <a:prstGeom prst="ellipse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9"/>
          <p:cNvSpPr/>
          <p:nvPr/>
        </p:nvSpPr>
        <p:spPr>
          <a:xfrm>
            <a:off x="6118424" y="1414824"/>
            <a:ext cx="1632000" cy="1632000"/>
          </a:xfrm>
          <a:prstGeom prst="ellipse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/>
          <p:cNvSpPr/>
          <p:nvPr/>
        </p:nvSpPr>
        <p:spPr>
          <a:xfrm>
            <a:off x="7500225" y="4086700"/>
            <a:ext cx="831300" cy="831300"/>
          </a:xfrm>
          <a:prstGeom prst="ellipse">
            <a:avLst/>
          </a:prstGeom>
          <a:noFill/>
          <a:ln cap="flat" cmpd="sng" w="19050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9"/>
          <p:cNvSpPr/>
          <p:nvPr/>
        </p:nvSpPr>
        <p:spPr>
          <a:xfrm>
            <a:off x="794188" y="1494263"/>
            <a:ext cx="831300" cy="831300"/>
          </a:xfrm>
          <a:prstGeom prst="ellipse">
            <a:avLst/>
          </a:prstGeom>
          <a:noFill/>
          <a:ln cap="flat" cmpd="sng" w="19050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9"/>
          <p:cNvSpPr/>
          <p:nvPr/>
        </p:nvSpPr>
        <p:spPr>
          <a:xfrm>
            <a:off x="1080300" y="1677388"/>
            <a:ext cx="3452400" cy="145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9"/>
          <p:cNvSpPr/>
          <p:nvPr/>
        </p:nvSpPr>
        <p:spPr>
          <a:xfrm>
            <a:off x="4611275" y="1677388"/>
            <a:ext cx="3452400" cy="145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9"/>
          <p:cNvSpPr/>
          <p:nvPr/>
        </p:nvSpPr>
        <p:spPr>
          <a:xfrm>
            <a:off x="4611300" y="3204100"/>
            <a:ext cx="3452400" cy="145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9"/>
          <p:cNvSpPr/>
          <p:nvPr/>
        </p:nvSpPr>
        <p:spPr>
          <a:xfrm>
            <a:off x="1080325" y="3204100"/>
            <a:ext cx="3452400" cy="145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9"/>
          <p:cNvSpPr txBox="1"/>
          <p:nvPr>
            <p:ph type="title"/>
          </p:nvPr>
        </p:nvSpPr>
        <p:spPr>
          <a:xfrm>
            <a:off x="1347900" y="446125"/>
            <a:ext cx="6448200" cy="912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6" name="Google Shape;146;p19"/>
          <p:cNvSpPr txBox="1"/>
          <p:nvPr>
            <p:ph idx="1" type="body"/>
          </p:nvPr>
        </p:nvSpPr>
        <p:spPr>
          <a:xfrm>
            <a:off x="1347925" y="1772900"/>
            <a:ext cx="2917200" cy="1259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7" name="Google Shape;147;p19"/>
          <p:cNvSpPr txBox="1"/>
          <p:nvPr>
            <p:ph idx="2" type="body"/>
          </p:nvPr>
        </p:nvSpPr>
        <p:spPr>
          <a:xfrm>
            <a:off x="4878875" y="1772900"/>
            <a:ext cx="2917200" cy="1259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8" name="Google Shape;148;p19"/>
          <p:cNvSpPr txBox="1"/>
          <p:nvPr>
            <p:ph idx="3" type="body"/>
          </p:nvPr>
        </p:nvSpPr>
        <p:spPr>
          <a:xfrm>
            <a:off x="1347900" y="3299650"/>
            <a:ext cx="2917200" cy="1259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9" name="Google Shape;149;p19"/>
          <p:cNvSpPr txBox="1"/>
          <p:nvPr>
            <p:ph idx="4" type="body"/>
          </p:nvPr>
        </p:nvSpPr>
        <p:spPr>
          <a:xfrm>
            <a:off x="4878875" y="3299650"/>
            <a:ext cx="2917200" cy="1259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50" name="Google Shape;15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7">
  <p:cSld name="AUTOLAYOUT_7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54" name="Google Shape;154;p20"/>
          <p:cNvSpPr txBox="1"/>
          <p:nvPr>
            <p:ph type="ctrTitle"/>
          </p:nvPr>
        </p:nvSpPr>
        <p:spPr>
          <a:xfrm>
            <a:off x="323525" y="521325"/>
            <a:ext cx="3464700" cy="1339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5" name="Google Shape;155;p20"/>
          <p:cNvSpPr txBox="1"/>
          <p:nvPr>
            <p:ph idx="1" type="body"/>
          </p:nvPr>
        </p:nvSpPr>
        <p:spPr>
          <a:xfrm>
            <a:off x="323525" y="1990875"/>
            <a:ext cx="3464700" cy="1890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>
            <p:ph type="ctrTitle"/>
          </p:nvPr>
        </p:nvSpPr>
        <p:spPr>
          <a:xfrm>
            <a:off x="1130100" y="1397138"/>
            <a:ext cx="6883800" cy="16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Semillero Desarrollo Back End</a:t>
            </a:r>
            <a:endParaRPr/>
          </a:p>
        </p:txBody>
      </p:sp>
      <p:sp>
        <p:nvSpPr>
          <p:cNvPr id="161" name="Google Shape;161;p21"/>
          <p:cNvSpPr txBox="1"/>
          <p:nvPr>
            <p:ph idx="1" type="subTitle"/>
          </p:nvPr>
        </p:nvSpPr>
        <p:spPr>
          <a:xfrm>
            <a:off x="1130100" y="3196163"/>
            <a:ext cx="6883800" cy="5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Daniel Yesid Florez Lopez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/>
          <p:nvPr>
            <p:ph type="title"/>
          </p:nvPr>
        </p:nvSpPr>
        <p:spPr>
          <a:xfrm>
            <a:off x="1347900" y="446125"/>
            <a:ext cx="6448200" cy="91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anotaciones</a:t>
            </a:r>
            <a:endParaRPr/>
          </a:p>
        </p:txBody>
      </p:sp>
      <p:sp>
        <p:nvSpPr>
          <p:cNvPr id="224" name="Google Shape;224;p30"/>
          <p:cNvSpPr txBox="1"/>
          <p:nvPr>
            <p:ph idx="1" type="body"/>
          </p:nvPr>
        </p:nvSpPr>
        <p:spPr>
          <a:xfrm>
            <a:off x="1347925" y="1772900"/>
            <a:ext cx="2917200" cy="12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@RestController</a:t>
            </a:r>
            <a:r>
              <a:rPr lang="es-419"/>
              <a:t>:Espesificar que es un controlador basado den REST</a:t>
            </a:r>
            <a:endParaRPr/>
          </a:p>
        </p:txBody>
      </p:sp>
      <p:sp>
        <p:nvSpPr>
          <p:cNvPr id="225" name="Google Shape;225;p30"/>
          <p:cNvSpPr txBox="1"/>
          <p:nvPr>
            <p:ph idx="2" type="body"/>
          </p:nvPr>
        </p:nvSpPr>
        <p:spPr>
          <a:xfrm>
            <a:off x="4878875" y="1772900"/>
            <a:ext cx="2917200" cy="12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@RequestMapping</a:t>
            </a:r>
            <a:r>
              <a:rPr lang="es-419"/>
              <a:t>:Espesifica URL en el cual se va exponer el controller</a:t>
            </a:r>
            <a:endParaRPr/>
          </a:p>
        </p:txBody>
      </p:sp>
      <p:sp>
        <p:nvSpPr>
          <p:cNvPr id="226" name="Google Shape;226;p30"/>
          <p:cNvSpPr txBox="1"/>
          <p:nvPr>
            <p:ph idx="3" type="body"/>
          </p:nvPr>
        </p:nvSpPr>
        <p:spPr>
          <a:xfrm>
            <a:off x="1347900" y="3299650"/>
            <a:ext cx="2917200" cy="12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GetMapping: Espesifica el tipo de metodo HTTP y URL en la cual se va exponer esta peticion  </a:t>
            </a:r>
            <a:endParaRPr/>
          </a:p>
        </p:txBody>
      </p:sp>
      <p:sp>
        <p:nvSpPr>
          <p:cNvPr id="227" name="Google Shape;227;p30"/>
          <p:cNvSpPr txBox="1"/>
          <p:nvPr>
            <p:ph idx="4" type="body"/>
          </p:nvPr>
        </p:nvSpPr>
        <p:spPr>
          <a:xfrm>
            <a:off x="4878875" y="3299650"/>
            <a:ext cx="2917200" cy="12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@Autowired</a:t>
            </a:r>
            <a:r>
              <a:rPr lang="es-419"/>
              <a:t>:  Realiza la inyeccion de dependencias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/>
          <p:nvPr>
            <p:ph type="title"/>
          </p:nvPr>
        </p:nvSpPr>
        <p:spPr>
          <a:xfrm>
            <a:off x="2894475" y="450971"/>
            <a:ext cx="5740800" cy="144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@GETMAPPING</a:t>
            </a:r>
            <a:endParaRPr/>
          </a:p>
        </p:txBody>
      </p:sp>
      <p:sp>
        <p:nvSpPr>
          <p:cNvPr id="233" name="Google Shape;233;p31"/>
          <p:cNvSpPr txBox="1"/>
          <p:nvPr>
            <p:ph idx="1" type="body"/>
          </p:nvPr>
        </p:nvSpPr>
        <p:spPr>
          <a:xfrm>
            <a:off x="2894475" y="1938950"/>
            <a:ext cx="5740800" cy="26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La url para este endpoint es “/” , no </a:t>
            </a:r>
            <a:r>
              <a:rPr lang="es-419"/>
              <a:t>recibe</a:t>
            </a:r>
            <a:r>
              <a:rPr lang="es-419"/>
              <a:t>  p</a:t>
            </a:r>
            <a:r>
              <a:rPr lang="es-419"/>
              <a:t>arámetro</a:t>
            </a:r>
            <a:r>
              <a:rPr lang="es-419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/>
              <a:t>URL :http://localhost:8080/usuario/v1/</a:t>
            </a:r>
            <a:endParaRPr/>
          </a:p>
        </p:txBody>
      </p:sp>
      <p:pic>
        <p:nvPicPr>
          <p:cNvPr id="234" name="Google Shape;23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0650" y="3325175"/>
            <a:ext cx="6146026" cy="177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 txBox="1"/>
          <p:nvPr>
            <p:ph type="title"/>
          </p:nvPr>
        </p:nvSpPr>
        <p:spPr>
          <a:xfrm>
            <a:off x="2869975" y="101948"/>
            <a:ext cx="5740800" cy="59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@PathParam</a:t>
            </a:r>
            <a:endParaRPr/>
          </a:p>
        </p:txBody>
      </p:sp>
      <p:sp>
        <p:nvSpPr>
          <p:cNvPr id="240" name="Google Shape;240;p32"/>
          <p:cNvSpPr txBox="1"/>
          <p:nvPr>
            <p:ph idx="1" type="body"/>
          </p:nvPr>
        </p:nvSpPr>
        <p:spPr>
          <a:xfrm>
            <a:off x="2820975" y="1247250"/>
            <a:ext cx="5740800" cy="26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Los </a:t>
            </a:r>
            <a:r>
              <a:rPr lang="es-419"/>
              <a:t>parámetros</a:t>
            </a:r>
            <a:r>
              <a:rPr lang="es-419"/>
              <a:t> son enviados por </a:t>
            </a:r>
            <a:r>
              <a:rPr lang="es-419"/>
              <a:t>parámetros</a:t>
            </a:r>
            <a:r>
              <a:rPr lang="es-419"/>
              <a:t> </a:t>
            </a:r>
            <a:endParaRPr/>
          </a:p>
        </p:txBody>
      </p:sp>
      <p:pic>
        <p:nvPicPr>
          <p:cNvPr id="241" name="Google Shape;2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025" y="1925976"/>
            <a:ext cx="7560101" cy="129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3200" y="3278600"/>
            <a:ext cx="7017201" cy="190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>
            <p:ph type="title"/>
          </p:nvPr>
        </p:nvSpPr>
        <p:spPr>
          <a:xfrm>
            <a:off x="2894475" y="273400"/>
            <a:ext cx="5740800" cy="8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@PathVariable</a:t>
            </a:r>
            <a:r>
              <a:rPr lang="es-419"/>
              <a:t> </a:t>
            </a:r>
            <a:endParaRPr/>
          </a:p>
        </p:txBody>
      </p:sp>
      <p:sp>
        <p:nvSpPr>
          <p:cNvPr id="248" name="Google Shape;248;p33"/>
          <p:cNvSpPr txBox="1"/>
          <p:nvPr>
            <p:ph idx="1" type="body"/>
          </p:nvPr>
        </p:nvSpPr>
        <p:spPr>
          <a:xfrm>
            <a:off x="2894475" y="1139200"/>
            <a:ext cx="5740800" cy="26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Los </a:t>
            </a:r>
            <a:r>
              <a:rPr lang="es-419"/>
              <a:t>parámetros</a:t>
            </a:r>
            <a:r>
              <a:rPr lang="es-419"/>
              <a:t> se </a:t>
            </a:r>
            <a:r>
              <a:rPr lang="es-419"/>
              <a:t>envían</a:t>
            </a:r>
            <a:r>
              <a:rPr lang="es-419"/>
              <a:t> en la URL</a:t>
            </a:r>
            <a:endParaRPr/>
          </a:p>
        </p:txBody>
      </p:sp>
      <p:pic>
        <p:nvPicPr>
          <p:cNvPr id="249" name="Google Shape;2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6300" y="1878775"/>
            <a:ext cx="5600700" cy="116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6676" y="3312678"/>
            <a:ext cx="6800850" cy="151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/>
          <p:nvPr>
            <p:ph type="ctrTitle"/>
          </p:nvPr>
        </p:nvSpPr>
        <p:spPr>
          <a:xfrm>
            <a:off x="323525" y="521325"/>
            <a:ext cx="3464700" cy="133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Tema 3 - </a:t>
            </a:r>
            <a:r>
              <a:rPr lang="es-419"/>
              <a:t>Inyección</a:t>
            </a:r>
            <a:r>
              <a:rPr lang="es-419"/>
              <a:t> de dependencias</a:t>
            </a:r>
            <a:endParaRPr/>
          </a:p>
        </p:txBody>
      </p:sp>
      <p:sp>
        <p:nvSpPr>
          <p:cNvPr id="256" name="Google Shape;256;p34"/>
          <p:cNvSpPr txBox="1"/>
          <p:nvPr>
            <p:ph idx="1" type="body"/>
          </p:nvPr>
        </p:nvSpPr>
        <p:spPr>
          <a:xfrm>
            <a:off x="323525" y="1990875"/>
            <a:ext cx="3464700" cy="18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Que es </a:t>
            </a:r>
            <a:r>
              <a:rPr lang="es-419"/>
              <a:t>Inyección</a:t>
            </a:r>
            <a:r>
              <a:rPr lang="es-419"/>
              <a:t> de dependencias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/>
              <a:t>Implementación</a:t>
            </a:r>
            <a:r>
              <a:rPr lang="es-419"/>
              <a:t> de </a:t>
            </a:r>
            <a:r>
              <a:rPr lang="es-419"/>
              <a:t>inyección</a:t>
            </a:r>
            <a:r>
              <a:rPr lang="es-419"/>
              <a:t> de dependencia</a:t>
            </a:r>
            <a:endParaRPr/>
          </a:p>
        </p:txBody>
      </p:sp>
      <p:pic>
        <p:nvPicPr>
          <p:cNvPr id="257" name="Google Shape;257;p34"/>
          <p:cNvPicPr preferRelativeResize="0"/>
          <p:nvPr/>
        </p:nvPicPr>
        <p:blipFill rotWithShape="1">
          <a:blip r:embed="rId3">
            <a:alphaModFix/>
          </a:blip>
          <a:srcRect b="0" l="13841" r="13841" t="0"/>
          <a:stretch/>
        </p:blipFill>
        <p:spPr>
          <a:xfrm>
            <a:off x="3562350" y="0"/>
            <a:ext cx="5581800" cy="5143500"/>
          </a:xfrm>
          <a:prstGeom prst="parallelogram">
            <a:avLst>
              <a:gd fmla="val 2368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5"/>
          <p:cNvSpPr txBox="1"/>
          <p:nvPr>
            <p:ph type="title"/>
          </p:nvPr>
        </p:nvSpPr>
        <p:spPr>
          <a:xfrm>
            <a:off x="1347900" y="446125"/>
            <a:ext cx="6448200" cy="91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Glosario</a:t>
            </a:r>
            <a:endParaRPr/>
          </a:p>
        </p:txBody>
      </p:sp>
      <p:sp>
        <p:nvSpPr>
          <p:cNvPr id="263" name="Google Shape;263;p35"/>
          <p:cNvSpPr txBox="1"/>
          <p:nvPr>
            <p:ph idx="1" type="body"/>
          </p:nvPr>
        </p:nvSpPr>
        <p:spPr>
          <a:xfrm>
            <a:off x="1347925" y="1772900"/>
            <a:ext cx="2917200" cy="12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Docker:</a:t>
            </a:r>
            <a:r>
              <a:rPr lang="es-419" sz="1150">
                <a:solidFill>
                  <a:srgbClr val="3A3A3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crear contenedores ligeros y portables para las aplicaciones software que puedan ejecutarse en cualquier máquina</a:t>
            </a:r>
            <a:endParaRPr/>
          </a:p>
        </p:txBody>
      </p:sp>
      <p:sp>
        <p:nvSpPr>
          <p:cNvPr id="264" name="Google Shape;264;p35"/>
          <p:cNvSpPr txBox="1"/>
          <p:nvPr>
            <p:ph idx="2" type="body"/>
          </p:nvPr>
        </p:nvSpPr>
        <p:spPr>
          <a:xfrm>
            <a:off x="4878875" y="1772900"/>
            <a:ext cx="2917200" cy="12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 Request: </a:t>
            </a:r>
            <a:r>
              <a:rPr lang="es-419"/>
              <a:t>petición</a:t>
            </a:r>
            <a:r>
              <a:rPr lang="es-419"/>
              <a:t> que se le realiza al endpoint</a:t>
            </a:r>
            <a:endParaRPr/>
          </a:p>
        </p:txBody>
      </p:sp>
      <p:sp>
        <p:nvSpPr>
          <p:cNvPr id="265" name="Google Shape;265;p35"/>
          <p:cNvSpPr txBox="1"/>
          <p:nvPr>
            <p:ph idx="3" type="body"/>
          </p:nvPr>
        </p:nvSpPr>
        <p:spPr>
          <a:xfrm>
            <a:off x="1347900" y="3299650"/>
            <a:ext cx="2917200" cy="12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Response: Respuesta que retorna el endpoint o servicio</a:t>
            </a:r>
            <a:endParaRPr/>
          </a:p>
        </p:txBody>
      </p:sp>
      <p:sp>
        <p:nvSpPr>
          <p:cNvPr id="266" name="Google Shape;266;p35"/>
          <p:cNvSpPr txBox="1"/>
          <p:nvPr>
            <p:ph idx="4" type="body"/>
          </p:nvPr>
        </p:nvSpPr>
        <p:spPr>
          <a:xfrm>
            <a:off x="4878875" y="3299650"/>
            <a:ext cx="2917200" cy="12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Endpoint: URL en la cual se va a consumir el servicio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"/>
          <p:cNvSpPr txBox="1"/>
          <p:nvPr>
            <p:ph type="title"/>
          </p:nvPr>
        </p:nvSpPr>
        <p:spPr>
          <a:xfrm>
            <a:off x="2894475" y="450971"/>
            <a:ext cx="5740800" cy="144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Inyección</a:t>
            </a:r>
            <a:r>
              <a:rPr lang="es-419"/>
              <a:t> de dependencias</a:t>
            </a:r>
            <a:endParaRPr/>
          </a:p>
        </p:txBody>
      </p:sp>
      <p:sp>
        <p:nvSpPr>
          <p:cNvPr id="272" name="Google Shape;272;p36"/>
          <p:cNvSpPr txBox="1"/>
          <p:nvPr>
            <p:ph idx="1" type="body"/>
          </p:nvPr>
        </p:nvSpPr>
        <p:spPr>
          <a:xfrm>
            <a:off x="2894475" y="1938950"/>
            <a:ext cx="5740800" cy="26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patrón de diseño orientado a objetos, en el que se suministran objetos a una clase en lugar de ser la propia clase la que cree dichos objetos.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7"/>
          <p:cNvSpPr txBox="1"/>
          <p:nvPr>
            <p:ph type="title"/>
          </p:nvPr>
        </p:nvSpPr>
        <p:spPr>
          <a:xfrm>
            <a:off x="2894475" y="450971"/>
            <a:ext cx="5740800" cy="144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Tener en cuenta</a:t>
            </a:r>
            <a:endParaRPr/>
          </a:p>
        </p:txBody>
      </p:sp>
      <p:sp>
        <p:nvSpPr>
          <p:cNvPr id="278" name="Google Shape;278;p37"/>
          <p:cNvSpPr txBox="1"/>
          <p:nvPr>
            <p:ph idx="1" type="body"/>
          </p:nvPr>
        </p:nvSpPr>
        <p:spPr>
          <a:xfrm>
            <a:off x="2894475" y="1938950"/>
            <a:ext cx="5740800" cy="26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419"/>
              <a:t>La </a:t>
            </a:r>
            <a:r>
              <a:rPr lang="es-419"/>
              <a:t>inyección</a:t>
            </a:r>
            <a:r>
              <a:rPr lang="es-419"/>
              <a:t> se realiza siempre y cuando se tenga una interfaz o un service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8"/>
          <p:cNvSpPr txBox="1"/>
          <p:nvPr>
            <p:ph type="title"/>
          </p:nvPr>
        </p:nvSpPr>
        <p:spPr>
          <a:xfrm>
            <a:off x="2894475" y="450971"/>
            <a:ext cx="5740800" cy="144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ejemplo </a:t>
            </a:r>
            <a:r>
              <a:rPr lang="es-419"/>
              <a:t>Inyección</a:t>
            </a:r>
            <a:endParaRPr/>
          </a:p>
        </p:txBody>
      </p:sp>
      <p:sp>
        <p:nvSpPr>
          <p:cNvPr id="284" name="Google Shape;284;p38"/>
          <p:cNvSpPr txBox="1"/>
          <p:nvPr>
            <p:ph idx="1" type="body"/>
          </p:nvPr>
        </p:nvSpPr>
        <p:spPr>
          <a:xfrm>
            <a:off x="2894475" y="1938950"/>
            <a:ext cx="5740800" cy="26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419"/>
              <a:t>Se crea el atributo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419"/>
              <a:t>Se agrega el constructor con el atributo creado</a:t>
            </a:r>
            <a:endParaRPr/>
          </a:p>
        </p:txBody>
      </p:sp>
      <p:pic>
        <p:nvPicPr>
          <p:cNvPr id="285" name="Google Shape;28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1025" y="3365650"/>
            <a:ext cx="6490601" cy="113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9"/>
          <p:cNvSpPr txBox="1"/>
          <p:nvPr>
            <p:ph type="ctrTitle"/>
          </p:nvPr>
        </p:nvSpPr>
        <p:spPr>
          <a:xfrm>
            <a:off x="323525" y="521325"/>
            <a:ext cx="3464700" cy="133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Tema</a:t>
            </a:r>
            <a:r>
              <a:rPr lang="es-419"/>
              <a:t> 4 - JPA Repository</a:t>
            </a:r>
            <a:endParaRPr/>
          </a:p>
        </p:txBody>
      </p:sp>
      <p:sp>
        <p:nvSpPr>
          <p:cNvPr id="291" name="Google Shape;291;p39"/>
          <p:cNvSpPr txBox="1"/>
          <p:nvPr>
            <p:ph idx="1" type="body"/>
          </p:nvPr>
        </p:nvSpPr>
        <p:spPr>
          <a:xfrm>
            <a:off x="323525" y="1990875"/>
            <a:ext cx="3464700" cy="18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JPA Repository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Querys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PostMapping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39"/>
          <p:cNvPicPr preferRelativeResize="0"/>
          <p:nvPr/>
        </p:nvPicPr>
        <p:blipFill rotWithShape="1">
          <a:blip r:embed="rId3">
            <a:alphaModFix/>
          </a:blip>
          <a:srcRect b="0" l="13841" r="13841" t="0"/>
          <a:stretch/>
        </p:blipFill>
        <p:spPr>
          <a:xfrm>
            <a:off x="3562350" y="0"/>
            <a:ext cx="5581800" cy="5143500"/>
          </a:xfrm>
          <a:prstGeom prst="parallelogram">
            <a:avLst>
              <a:gd fmla="val 2368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type="ctrTitle"/>
          </p:nvPr>
        </p:nvSpPr>
        <p:spPr>
          <a:xfrm>
            <a:off x="323525" y="521325"/>
            <a:ext cx="3464700" cy="133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Tema 1 - MVC</a:t>
            </a:r>
            <a:endParaRPr/>
          </a:p>
        </p:txBody>
      </p:sp>
      <p:sp>
        <p:nvSpPr>
          <p:cNvPr id="167" name="Google Shape;167;p22"/>
          <p:cNvSpPr txBox="1"/>
          <p:nvPr>
            <p:ph idx="1" type="body"/>
          </p:nvPr>
        </p:nvSpPr>
        <p:spPr>
          <a:xfrm>
            <a:off x="323525" y="1990875"/>
            <a:ext cx="3464700" cy="18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Arquitectura    Monolito  / Microservicios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Anotaciones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Application properties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/>
              <a:t>Inyección</a:t>
            </a:r>
            <a:r>
              <a:rPr lang="es-419"/>
              <a:t> de valores</a:t>
            </a:r>
            <a:endParaRPr/>
          </a:p>
        </p:txBody>
      </p:sp>
      <p:pic>
        <p:nvPicPr>
          <p:cNvPr id="168" name="Google Shape;168;p22"/>
          <p:cNvPicPr preferRelativeResize="0"/>
          <p:nvPr/>
        </p:nvPicPr>
        <p:blipFill rotWithShape="1">
          <a:blip r:embed="rId3">
            <a:alphaModFix/>
          </a:blip>
          <a:srcRect b="0" l="13841" r="13841" t="0"/>
          <a:stretch/>
        </p:blipFill>
        <p:spPr>
          <a:xfrm>
            <a:off x="3562350" y="0"/>
            <a:ext cx="5581800" cy="5143500"/>
          </a:xfrm>
          <a:prstGeom prst="parallelogram">
            <a:avLst>
              <a:gd fmla="val 2368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0"/>
          <p:cNvSpPr txBox="1"/>
          <p:nvPr>
            <p:ph type="title"/>
          </p:nvPr>
        </p:nvSpPr>
        <p:spPr>
          <a:xfrm>
            <a:off x="1347900" y="446125"/>
            <a:ext cx="6448200" cy="91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Glosario</a:t>
            </a:r>
            <a:endParaRPr/>
          </a:p>
        </p:txBody>
      </p:sp>
      <p:sp>
        <p:nvSpPr>
          <p:cNvPr id="298" name="Google Shape;298;p40"/>
          <p:cNvSpPr txBox="1"/>
          <p:nvPr>
            <p:ph idx="1" type="body"/>
          </p:nvPr>
        </p:nvSpPr>
        <p:spPr>
          <a:xfrm>
            <a:off x="1347925" y="1772900"/>
            <a:ext cx="2917200" cy="12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Entity: </a:t>
            </a:r>
            <a:r>
              <a:rPr lang="es-419"/>
              <a:t>Anotación</a:t>
            </a:r>
            <a:r>
              <a:rPr lang="es-419"/>
              <a:t> para identificar que es un mapeo desde java a una tabla de base datos</a:t>
            </a:r>
            <a:endParaRPr/>
          </a:p>
        </p:txBody>
      </p:sp>
      <p:sp>
        <p:nvSpPr>
          <p:cNvPr id="299" name="Google Shape;299;p40"/>
          <p:cNvSpPr txBox="1"/>
          <p:nvPr>
            <p:ph idx="2" type="body"/>
          </p:nvPr>
        </p:nvSpPr>
        <p:spPr>
          <a:xfrm>
            <a:off x="4878875" y="1772900"/>
            <a:ext cx="2917200" cy="12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 </a:t>
            </a:r>
            <a:r>
              <a:rPr lang="es-419"/>
              <a:t>Secuencia</a:t>
            </a:r>
            <a:r>
              <a:rPr lang="es-419"/>
              <a:t>: Objeto autoincrementable que por lo general se usa para llevar el control </a:t>
            </a:r>
            <a:r>
              <a:rPr lang="es-419"/>
              <a:t>automáticas</a:t>
            </a:r>
            <a:r>
              <a:rPr lang="es-419"/>
              <a:t> de las primary key</a:t>
            </a:r>
            <a:endParaRPr/>
          </a:p>
        </p:txBody>
      </p:sp>
      <p:sp>
        <p:nvSpPr>
          <p:cNvPr id="300" name="Google Shape;300;p40"/>
          <p:cNvSpPr txBox="1"/>
          <p:nvPr>
            <p:ph idx="3" type="body"/>
          </p:nvPr>
        </p:nvSpPr>
        <p:spPr>
          <a:xfrm>
            <a:off x="1347900" y="3299650"/>
            <a:ext cx="2917200" cy="12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Primary key</a:t>
            </a:r>
            <a:r>
              <a:rPr lang="es-419"/>
              <a:t>: llave </a:t>
            </a:r>
            <a:r>
              <a:rPr lang="es-419"/>
              <a:t>única</a:t>
            </a:r>
            <a:r>
              <a:rPr lang="es-419"/>
              <a:t> o identificador </a:t>
            </a:r>
            <a:r>
              <a:rPr lang="es-419"/>
              <a:t>único</a:t>
            </a:r>
            <a:r>
              <a:rPr lang="es-419"/>
              <a:t> de una tabla</a:t>
            </a:r>
            <a:endParaRPr/>
          </a:p>
        </p:txBody>
      </p:sp>
      <p:sp>
        <p:nvSpPr>
          <p:cNvPr id="301" name="Google Shape;301;p40"/>
          <p:cNvSpPr txBox="1"/>
          <p:nvPr>
            <p:ph idx="4" type="body"/>
          </p:nvPr>
        </p:nvSpPr>
        <p:spPr>
          <a:xfrm>
            <a:off x="4878875" y="3299650"/>
            <a:ext cx="2917200" cy="12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Crud</a:t>
            </a:r>
            <a:r>
              <a:rPr lang="es-419"/>
              <a:t>: Operaciones </a:t>
            </a:r>
            <a:r>
              <a:rPr lang="es-419"/>
              <a:t>básicas</a:t>
            </a:r>
            <a:r>
              <a:rPr lang="es-419"/>
              <a:t> que se realizan desde una app a una base de datos (Insert,Delete,Update,Select)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1"/>
          <p:cNvSpPr txBox="1"/>
          <p:nvPr>
            <p:ph type="title"/>
          </p:nvPr>
        </p:nvSpPr>
        <p:spPr>
          <a:xfrm>
            <a:off x="2894475" y="450971"/>
            <a:ext cx="5740800" cy="144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Entity</a:t>
            </a:r>
            <a:endParaRPr/>
          </a:p>
        </p:txBody>
      </p:sp>
      <p:sp>
        <p:nvSpPr>
          <p:cNvPr id="307" name="Google Shape;307;p41"/>
          <p:cNvSpPr txBox="1"/>
          <p:nvPr>
            <p:ph idx="1" type="body"/>
          </p:nvPr>
        </p:nvSpPr>
        <p:spPr>
          <a:xfrm>
            <a:off x="2894475" y="1938950"/>
            <a:ext cx="5740800" cy="26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419"/>
              <a:t>Se crea una clase entity la cual se va encargar mapear las columnas de la base datos</a:t>
            </a:r>
            <a:endParaRPr/>
          </a:p>
        </p:txBody>
      </p:sp>
      <p:pic>
        <p:nvPicPr>
          <p:cNvPr id="308" name="Google Shape;30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5625" y="3044775"/>
            <a:ext cx="3956949" cy="21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2"/>
          <p:cNvSpPr txBox="1"/>
          <p:nvPr>
            <p:ph type="title"/>
          </p:nvPr>
        </p:nvSpPr>
        <p:spPr>
          <a:xfrm>
            <a:off x="2894475" y="245248"/>
            <a:ext cx="5740800" cy="68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Clase </a:t>
            </a:r>
            <a:r>
              <a:rPr lang="es-419"/>
              <a:t>Entity</a:t>
            </a:r>
            <a:endParaRPr/>
          </a:p>
        </p:txBody>
      </p:sp>
      <p:pic>
        <p:nvPicPr>
          <p:cNvPr id="314" name="Google Shape;31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4475" y="1139826"/>
            <a:ext cx="3865625" cy="383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3"/>
          <p:cNvSpPr txBox="1"/>
          <p:nvPr>
            <p:ph type="title"/>
          </p:nvPr>
        </p:nvSpPr>
        <p:spPr>
          <a:xfrm>
            <a:off x="2894475" y="450971"/>
            <a:ext cx="5740800" cy="144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JPAREPOSITORY</a:t>
            </a:r>
            <a:endParaRPr/>
          </a:p>
        </p:txBody>
      </p:sp>
      <p:sp>
        <p:nvSpPr>
          <p:cNvPr id="320" name="Google Shape;320;p43"/>
          <p:cNvSpPr txBox="1"/>
          <p:nvPr>
            <p:ph idx="1" type="body"/>
          </p:nvPr>
        </p:nvSpPr>
        <p:spPr>
          <a:xfrm>
            <a:off x="2894475" y="1938950"/>
            <a:ext cx="5740800" cy="26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Interfaz creada por java que proporciona las operaciones </a:t>
            </a:r>
            <a:r>
              <a:rPr lang="es-419"/>
              <a:t>básicas</a:t>
            </a:r>
            <a:r>
              <a:rPr lang="es-419"/>
              <a:t> de crud y permite usar  </a:t>
            </a:r>
            <a:r>
              <a:rPr lang="es-419"/>
              <a:t>métodos</a:t>
            </a:r>
            <a:r>
              <a:rPr lang="es-419"/>
              <a:t> </a:t>
            </a:r>
            <a:r>
              <a:rPr lang="es-419"/>
              <a:t>personalizados</a:t>
            </a:r>
            <a:r>
              <a:rPr lang="es-419"/>
              <a:t> con el fin de ahorrar </a:t>
            </a:r>
            <a:r>
              <a:rPr lang="es-419"/>
              <a:t>código</a:t>
            </a:r>
            <a:r>
              <a:rPr lang="es-419"/>
              <a:t> 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4"/>
          <p:cNvSpPr txBox="1"/>
          <p:nvPr>
            <p:ph type="title"/>
          </p:nvPr>
        </p:nvSpPr>
        <p:spPr>
          <a:xfrm>
            <a:off x="2894475" y="450971"/>
            <a:ext cx="5740800" cy="144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Usando JPA Repository</a:t>
            </a:r>
            <a:endParaRPr/>
          </a:p>
        </p:txBody>
      </p:sp>
      <p:sp>
        <p:nvSpPr>
          <p:cNvPr id="326" name="Google Shape;326;p44"/>
          <p:cNvSpPr txBox="1"/>
          <p:nvPr>
            <p:ph idx="1" type="body"/>
          </p:nvPr>
        </p:nvSpPr>
        <p:spPr>
          <a:xfrm>
            <a:off x="2894475" y="1938950"/>
            <a:ext cx="5740800" cy="26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Se </a:t>
            </a:r>
            <a:r>
              <a:rPr lang="es-419"/>
              <a:t>extiende</a:t>
            </a:r>
            <a:r>
              <a:rPr lang="es-419"/>
              <a:t> de JpaRepository y se </a:t>
            </a:r>
            <a:r>
              <a:rPr lang="es-419"/>
              <a:t>especifica</a:t>
            </a:r>
            <a:r>
              <a:rPr lang="es-419"/>
              <a:t> la entidad junto con el tipo de dato de su PK</a:t>
            </a:r>
            <a:endParaRPr/>
          </a:p>
        </p:txBody>
      </p:sp>
      <p:pic>
        <p:nvPicPr>
          <p:cNvPr id="327" name="Google Shape;32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7850" y="2777351"/>
            <a:ext cx="6666150" cy="17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5"/>
          <p:cNvSpPr txBox="1"/>
          <p:nvPr>
            <p:ph type="title"/>
          </p:nvPr>
        </p:nvSpPr>
        <p:spPr>
          <a:xfrm>
            <a:off x="2894475" y="206049"/>
            <a:ext cx="5740800" cy="84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NativeQuery</a:t>
            </a:r>
            <a:endParaRPr/>
          </a:p>
        </p:txBody>
      </p:sp>
      <p:sp>
        <p:nvSpPr>
          <p:cNvPr id="333" name="Google Shape;333;p45"/>
          <p:cNvSpPr txBox="1"/>
          <p:nvPr>
            <p:ph idx="1" type="body"/>
          </p:nvPr>
        </p:nvSpPr>
        <p:spPr>
          <a:xfrm>
            <a:off x="2802625" y="1247250"/>
            <a:ext cx="5740800" cy="26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Se utiliza para realizar consultas tal como se hacen en un motor de SQL</a:t>
            </a:r>
            <a:endParaRPr/>
          </a:p>
        </p:txBody>
      </p:sp>
      <p:pic>
        <p:nvPicPr>
          <p:cNvPr id="334" name="Google Shape;33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800" y="3131675"/>
            <a:ext cx="7355475" cy="10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6"/>
          <p:cNvSpPr txBox="1"/>
          <p:nvPr>
            <p:ph type="title"/>
          </p:nvPr>
        </p:nvSpPr>
        <p:spPr>
          <a:xfrm>
            <a:off x="2894475" y="206049"/>
            <a:ext cx="5740800" cy="84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JPA Query</a:t>
            </a:r>
            <a:endParaRPr/>
          </a:p>
        </p:txBody>
      </p:sp>
      <p:sp>
        <p:nvSpPr>
          <p:cNvPr id="340" name="Google Shape;340;p46"/>
          <p:cNvSpPr txBox="1"/>
          <p:nvPr>
            <p:ph idx="1" type="body"/>
          </p:nvPr>
        </p:nvSpPr>
        <p:spPr>
          <a:xfrm>
            <a:off x="2802625" y="1247250"/>
            <a:ext cx="5740800" cy="26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Se escribe la consulta en forma de objetos de Java</a:t>
            </a:r>
            <a:endParaRPr/>
          </a:p>
        </p:txBody>
      </p:sp>
      <p:pic>
        <p:nvPicPr>
          <p:cNvPr id="341" name="Google Shape;34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7300" y="2903600"/>
            <a:ext cx="7170815" cy="94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7"/>
          <p:cNvSpPr txBox="1"/>
          <p:nvPr>
            <p:ph type="title"/>
          </p:nvPr>
        </p:nvSpPr>
        <p:spPr>
          <a:xfrm>
            <a:off x="2894475" y="450971"/>
            <a:ext cx="5740800" cy="144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JpaRepository</a:t>
            </a:r>
            <a:endParaRPr/>
          </a:p>
        </p:txBody>
      </p:sp>
      <p:sp>
        <p:nvSpPr>
          <p:cNvPr id="347" name="Google Shape;347;p47"/>
          <p:cNvSpPr txBox="1"/>
          <p:nvPr>
            <p:ph idx="1" type="body"/>
          </p:nvPr>
        </p:nvSpPr>
        <p:spPr>
          <a:xfrm>
            <a:off x="2894475" y="1938950"/>
            <a:ext cx="5740800" cy="26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Es la </a:t>
            </a:r>
            <a:r>
              <a:rPr lang="es-419"/>
              <a:t>más</a:t>
            </a:r>
            <a:r>
              <a:rPr lang="es-419"/>
              <a:t> recomendada ya que a partir del nombre del </a:t>
            </a:r>
            <a:r>
              <a:rPr lang="es-419"/>
              <a:t>método</a:t>
            </a:r>
            <a:r>
              <a:rPr lang="es-419"/>
              <a:t> realiza la consulta en la db</a:t>
            </a:r>
            <a:endParaRPr/>
          </a:p>
        </p:txBody>
      </p:sp>
      <p:pic>
        <p:nvPicPr>
          <p:cNvPr id="348" name="Google Shape;34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6850" y="3219575"/>
            <a:ext cx="7053925" cy="119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8"/>
          <p:cNvSpPr txBox="1"/>
          <p:nvPr>
            <p:ph type="title"/>
          </p:nvPr>
        </p:nvSpPr>
        <p:spPr>
          <a:xfrm>
            <a:off x="2894475" y="450973"/>
            <a:ext cx="5740800" cy="7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@RequestBody</a:t>
            </a:r>
            <a:endParaRPr/>
          </a:p>
        </p:txBody>
      </p:sp>
      <p:sp>
        <p:nvSpPr>
          <p:cNvPr id="354" name="Google Shape;354;p48"/>
          <p:cNvSpPr txBox="1"/>
          <p:nvPr>
            <p:ph idx="1" type="body"/>
          </p:nvPr>
        </p:nvSpPr>
        <p:spPr>
          <a:xfrm>
            <a:off x="2894475" y="1938950"/>
            <a:ext cx="5740800" cy="26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Especifica</a:t>
            </a:r>
            <a:r>
              <a:rPr lang="es-419"/>
              <a:t> que en el response se debe enviar el objeto JSON </a:t>
            </a:r>
            <a:endParaRPr/>
          </a:p>
        </p:txBody>
      </p:sp>
      <p:pic>
        <p:nvPicPr>
          <p:cNvPr id="355" name="Google Shape;35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5025" y="2817025"/>
            <a:ext cx="6476298" cy="220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9"/>
          <p:cNvSpPr txBox="1"/>
          <p:nvPr>
            <p:ph type="title"/>
          </p:nvPr>
        </p:nvSpPr>
        <p:spPr>
          <a:xfrm>
            <a:off x="2894475" y="450971"/>
            <a:ext cx="5740800" cy="144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PostMapping</a:t>
            </a:r>
            <a:endParaRPr/>
          </a:p>
        </p:txBody>
      </p:sp>
      <p:sp>
        <p:nvSpPr>
          <p:cNvPr id="361" name="Google Shape;361;p49"/>
          <p:cNvSpPr txBox="1"/>
          <p:nvPr>
            <p:ph idx="1" type="body"/>
          </p:nvPr>
        </p:nvSpPr>
        <p:spPr>
          <a:xfrm>
            <a:off x="2894475" y="1938950"/>
            <a:ext cx="5740800" cy="26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Método</a:t>
            </a:r>
            <a:r>
              <a:rPr lang="es-419"/>
              <a:t> Http para guardar </a:t>
            </a:r>
            <a:r>
              <a:rPr lang="es-419"/>
              <a:t>información</a:t>
            </a:r>
            <a:r>
              <a:rPr lang="es-419"/>
              <a:t> en la base de datos</a:t>
            </a:r>
            <a:endParaRPr/>
          </a:p>
        </p:txBody>
      </p:sp>
      <p:pic>
        <p:nvPicPr>
          <p:cNvPr id="362" name="Google Shape;36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9600" y="2316998"/>
            <a:ext cx="7633600" cy="181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3"/>
          <p:cNvPicPr preferRelativeResize="0"/>
          <p:nvPr/>
        </p:nvPicPr>
        <p:blipFill rotWithShape="1">
          <a:blip r:embed="rId3">
            <a:alphaModFix/>
          </a:blip>
          <a:srcRect b="6024" l="0" r="0" t="6024"/>
          <a:stretch/>
        </p:blipFill>
        <p:spPr>
          <a:xfrm>
            <a:off x="3412700" y="0"/>
            <a:ext cx="5731301" cy="514302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Arquitectura</a:t>
            </a:r>
            <a:r>
              <a:rPr lang="es-419"/>
              <a:t> monolítica</a:t>
            </a:r>
            <a:endParaRPr/>
          </a:p>
        </p:txBody>
      </p:sp>
      <p:sp>
        <p:nvSpPr>
          <p:cNvPr id="175" name="Google Shape;175;p23"/>
          <p:cNvSpPr txBox="1"/>
          <p:nvPr>
            <p:ph idx="1" type="body"/>
          </p:nvPr>
        </p:nvSpPr>
        <p:spPr>
          <a:xfrm>
            <a:off x="311700" y="1389600"/>
            <a:ext cx="2808000" cy="28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Una </a:t>
            </a:r>
            <a:r>
              <a:rPr lang="es-419"/>
              <a:t>aplicación</a:t>
            </a:r>
            <a:r>
              <a:rPr lang="es-419"/>
              <a:t> </a:t>
            </a:r>
            <a:r>
              <a:rPr lang="es-419"/>
              <a:t>monolita</a:t>
            </a:r>
            <a:r>
              <a:rPr lang="es-419"/>
              <a:t> es </a:t>
            </a:r>
            <a:r>
              <a:rPr lang="es-419"/>
              <a:t>autónoma e independiente a los demás sistemas ya que la capa de Interfaz , Lógica , Negocio y persistencia se encuentra se encuentran incorporadas en un solo programa.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0"/>
          <p:cNvSpPr txBox="1"/>
          <p:nvPr>
            <p:ph type="ctrTitle"/>
          </p:nvPr>
        </p:nvSpPr>
        <p:spPr>
          <a:xfrm>
            <a:off x="323525" y="521325"/>
            <a:ext cx="3464700" cy="133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Tema 5 - HTTP - PUT</a:t>
            </a:r>
            <a:endParaRPr/>
          </a:p>
        </p:txBody>
      </p:sp>
      <p:sp>
        <p:nvSpPr>
          <p:cNvPr id="368" name="Google Shape;368;p50"/>
          <p:cNvSpPr txBox="1"/>
          <p:nvPr>
            <p:ph idx="1" type="body"/>
          </p:nvPr>
        </p:nvSpPr>
        <p:spPr>
          <a:xfrm>
            <a:off x="323525" y="1990875"/>
            <a:ext cx="3464700" cy="18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@PutMapper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DTO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9" name="Google Shape;369;p50"/>
          <p:cNvPicPr preferRelativeResize="0"/>
          <p:nvPr/>
        </p:nvPicPr>
        <p:blipFill rotWithShape="1">
          <a:blip r:embed="rId3">
            <a:alphaModFix/>
          </a:blip>
          <a:srcRect b="0" l="13841" r="13841" t="0"/>
          <a:stretch/>
        </p:blipFill>
        <p:spPr>
          <a:xfrm>
            <a:off x="3562350" y="0"/>
            <a:ext cx="5581800" cy="5143500"/>
          </a:xfrm>
          <a:prstGeom prst="parallelogram">
            <a:avLst>
              <a:gd fmla="val 2368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1"/>
          <p:cNvSpPr txBox="1"/>
          <p:nvPr>
            <p:ph type="title"/>
          </p:nvPr>
        </p:nvSpPr>
        <p:spPr>
          <a:xfrm>
            <a:off x="1347900" y="446125"/>
            <a:ext cx="6448200" cy="91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Glosario</a:t>
            </a:r>
            <a:endParaRPr/>
          </a:p>
        </p:txBody>
      </p:sp>
      <p:sp>
        <p:nvSpPr>
          <p:cNvPr id="375" name="Google Shape;375;p51"/>
          <p:cNvSpPr txBox="1"/>
          <p:nvPr>
            <p:ph idx="1" type="body"/>
          </p:nvPr>
        </p:nvSpPr>
        <p:spPr>
          <a:xfrm>
            <a:off x="1347925" y="1772900"/>
            <a:ext cx="2917200" cy="12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No SQL</a:t>
            </a:r>
            <a:r>
              <a:rPr lang="es-419"/>
              <a:t>: es un modelo de base de datos no relacional en la cual no tiene estructura y es basada en JSON</a:t>
            </a:r>
            <a:endParaRPr/>
          </a:p>
        </p:txBody>
      </p:sp>
      <p:sp>
        <p:nvSpPr>
          <p:cNvPr id="376" name="Google Shape;376;p51"/>
          <p:cNvSpPr txBox="1"/>
          <p:nvPr>
            <p:ph idx="2" type="body"/>
          </p:nvPr>
        </p:nvSpPr>
        <p:spPr>
          <a:xfrm>
            <a:off x="4878875" y="1772900"/>
            <a:ext cx="2917200" cy="12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 DDL (Data Definition Language): Se usa para la definicion del mododelo de base de datos (CREATE,ALTER,DROP)</a:t>
            </a:r>
            <a:endParaRPr/>
          </a:p>
        </p:txBody>
      </p:sp>
      <p:sp>
        <p:nvSpPr>
          <p:cNvPr id="377" name="Google Shape;377;p51"/>
          <p:cNvSpPr txBox="1"/>
          <p:nvPr>
            <p:ph idx="3" type="body"/>
          </p:nvPr>
        </p:nvSpPr>
        <p:spPr>
          <a:xfrm>
            <a:off x="1347900" y="3299650"/>
            <a:ext cx="2917200" cy="12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DML(Data Manipulation Language)</a:t>
            </a:r>
            <a:r>
              <a:rPr lang="es-419"/>
              <a:t>:  Se usa para la minupulacion de los datos (Select , update, delete)</a:t>
            </a:r>
            <a:endParaRPr/>
          </a:p>
        </p:txBody>
      </p:sp>
      <p:sp>
        <p:nvSpPr>
          <p:cNvPr id="378" name="Google Shape;378;p51"/>
          <p:cNvSpPr txBox="1"/>
          <p:nvPr>
            <p:ph idx="4" type="body"/>
          </p:nvPr>
        </p:nvSpPr>
        <p:spPr>
          <a:xfrm>
            <a:off x="4878875" y="3299650"/>
            <a:ext cx="2917200" cy="12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DCL(Data Control Language)</a:t>
            </a:r>
            <a:r>
              <a:rPr lang="es-419"/>
              <a:t>: se usa para dar o quitar permisos a los usuarios y/o objetos de base de datos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2"/>
          <p:cNvSpPr txBox="1"/>
          <p:nvPr>
            <p:ph type="title"/>
          </p:nvPr>
        </p:nvSpPr>
        <p:spPr>
          <a:xfrm>
            <a:off x="2894475" y="450973"/>
            <a:ext cx="5740800" cy="7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PUT</a:t>
            </a:r>
            <a:endParaRPr/>
          </a:p>
        </p:txBody>
      </p:sp>
      <p:sp>
        <p:nvSpPr>
          <p:cNvPr id="384" name="Google Shape;384;p52"/>
          <p:cNvSpPr txBox="1"/>
          <p:nvPr>
            <p:ph idx="1" type="body"/>
          </p:nvPr>
        </p:nvSpPr>
        <p:spPr>
          <a:xfrm>
            <a:off x="2563825" y="1412350"/>
            <a:ext cx="5740800" cy="26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Método</a:t>
            </a:r>
            <a:r>
              <a:rPr lang="es-419"/>
              <a:t> HTTP que se utiliza para la actualizacion de informacion de un registro en la base de datos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3"/>
          <p:cNvSpPr txBox="1"/>
          <p:nvPr>
            <p:ph type="title"/>
          </p:nvPr>
        </p:nvSpPr>
        <p:spPr>
          <a:xfrm>
            <a:off x="2894475" y="450973"/>
            <a:ext cx="5740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DTO(Data Transfer Object)</a:t>
            </a:r>
            <a:endParaRPr/>
          </a:p>
        </p:txBody>
      </p:sp>
      <p:sp>
        <p:nvSpPr>
          <p:cNvPr id="390" name="Google Shape;390;p53"/>
          <p:cNvSpPr txBox="1"/>
          <p:nvPr>
            <p:ph idx="1" type="body"/>
          </p:nvPr>
        </p:nvSpPr>
        <p:spPr>
          <a:xfrm>
            <a:off x="2852450" y="1470800"/>
            <a:ext cx="5740800" cy="26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O</a:t>
            </a:r>
            <a:r>
              <a:rPr lang="es-419"/>
              <a:t>bjeto que transporta datos entre procesos</a:t>
            </a:r>
            <a:endParaRPr/>
          </a:p>
        </p:txBody>
      </p:sp>
      <p:pic>
        <p:nvPicPr>
          <p:cNvPr id="391" name="Google Shape;39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8925" y="2193400"/>
            <a:ext cx="4970025" cy="310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4"/>
          <p:cNvSpPr txBox="1"/>
          <p:nvPr>
            <p:ph type="ctrTitle"/>
          </p:nvPr>
        </p:nvSpPr>
        <p:spPr>
          <a:xfrm>
            <a:off x="323525" y="521325"/>
            <a:ext cx="3464700" cy="133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Tema 6 - DELETE</a:t>
            </a:r>
            <a:endParaRPr/>
          </a:p>
        </p:txBody>
      </p:sp>
      <p:sp>
        <p:nvSpPr>
          <p:cNvPr id="397" name="Google Shape;397;p54"/>
          <p:cNvSpPr txBox="1"/>
          <p:nvPr>
            <p:ph idx="1" type="body"/>
          </p:nvPr>
        </p:nvSpPr>
        <p:spPr>
          <a:xfrm>
            <a:off x="323525" y="1990875"/>
            <a:ext cx="3464700" cy="18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@DeleteMapper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98" name="Google Shape;398;p54"/>
          <p:cNvPicPr preferRelativeResize="0"/>
          <p:nvPr/>
        </p:nvPicPr>
        <p:blipFill rotWithShape="1">
          <a:blip r:embed="rId3">
            <a:alphaModFix/>
          </a:blip>
          <a:srcRect b="0" l="13841" r="13841" t="0"/>
          <a:stretch/>
        </p:blipFill>
        <p:spPr>
          <a:xfrm>
            <a:off x="3562350" y="0"/>
            <a:ext cx="5581800" cy="5143500"/>
          </a:xfrm>
          <a:prstGeom prst="parallelogram">
            <a:avLst>
              <a:gd fmla="val 2368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5"/>
          <p:cNvSpPr txBox="1"/>
          <p:nvPr>
            <p:ph type="title"/>
          </p:nvPr>
        </p:nvSpPr>
        <p:spPr>
          <a:xfrm>
            <a:off x="2894475" y="450971"/>
            <a:ext cx="5740800" cy="144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LOMBOK</a:t>
            </a:r>
            <a:endParaRPr/>
          </a:p>
        </p:txBody>
      </p:sp>
      <p:sp>
        <p:nvSpPr>
          <p:cNvPr id="404" name="Google Shape;404;p55"/>
          <p:cNvSpPr txBox="1"/>
          <p:nvPr>
            <p:ph idx="1" type="body"/>
          </p:nvPr>
        </p:nvSpPr>
        <p:spPr>
          <a:xfrm>
            <a:off x="2894475" y="1938950"/>
            <a:ext cx="5740800" cy="26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Es una librería para Java que a través de anotaciones nos reduce el código que codificamos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SESIÓN 6 Interceptores y errores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Interceptores http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Anotaciones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/>
              <a:t>Personalizcion y manejo de errores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-419"/>
              <a:t>SESIÓN 7 DATA JPA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Creacion entities y DAO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CRUD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/>
              <a:t>Manejo de errores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-419"/>
              <a:t>SESIÓN 8 MVC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Paginadores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/>
              <a:t>Thymeleaf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-419"/>
              <a:t>SESIÓN 9  JPQL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Asociaciones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/>
              <a:t>ejercicio practico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4"/>
          <p:cNvPicPr preferRelativeResize="0"/>
          <p:nvPr/>
        </p:nvPicPr>
        <p:blipFill rotWithShape="1">
          <a:blip r:embed="rId3">
            <a:alphaModFix/>
          </a:blip>
          <a:srcRect b="0" l="5931" r="5931" t="0"/>
          <a:stretch/>
        </p:blipFill>
        <p:spPr>
          <a:xfrm>
            <a:off x="3047650" y="0"/>
            <a:ext cx="60963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4"/>
          <p:cNvSpPr txBox="1"/>
          <p:nvPr>
            <p:ph type="title"/>
          </p:nvPr>
        </p:nvSpPr>
        <p:spPr>
          <a:xfrm>
            <a:off x="233600" y="829550"/>
            <a:ext cx="2566200" cy="89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Arquitectura MicroServicios</a:t>
            </a:r>
            <a:endParaRPr/>
          </a:p>
        </p:txBody>
      </p:sp>
      <p:sp>
        <p:nvSpPr>
          <p:cNvPr id="182" name="Google Shape;182;p24"/>
          <p:cNvSpPr txBox="1"/>
          <p:nvPr>
            <p:ph idx="1" type="body"/>
          </p:nvPr>
        </p:nvSpPr>
        <p:spPr>
          <a:xfrm>
            <a:off x="233600" y="1798300"/>
            <a:ext cx="2566200" cy="29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C</a:t>
            </a:r>
            <a:r>
              <a:rPr lang="es-419"/>
              <a:t>olección de servicios autónomos y pequeños donde uno de servicio es independiente y debe implementar una funcionalidad de negocio individual.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SESION 10 Spring Security</a:t>
            </a:r>
            <a:endParaRPr/>
          </a:p>
        </p:txBody>
      </p:sp>
      <p:sp>
        <p:nvSpPr>
          <p:cNvPr id="434" name="Google Shape;434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Introducción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Anotaciones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/>
              <a:t>Manejo de errores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Sesión</a:t>
            </a:r>
            <a:r>
              <a:rPr lang="es-419"/>
              <a:t> 11 Spring Security con JWT</a:t>
            </a:r>
            <a:endParaRPr/>
          </a:p>
        </p:txBody>
      </p:sp>
      <p:sp>
        <p:nvSpPr>
          <p:cNvPr id="440" name="Google Shape;440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Introduccion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manejo de errores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/>
              <a:t>Implementcion practica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-419"/>
              <a:t>Sesión 12 Flux &amp; Reactie Stream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Metodo Subcribe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Observadores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Operadores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Sesión 13 spring</a:t>
            </a:r>
            <a:r>
              <a:rPr lang="es-419"/>
              <a:t> Web Flux </a:t>
            </a:r>
            <a:endParaRPr/>
          </a:p>
        </p:txBody>
      </p:sp>
      <p:sp>
        <p:nvSpPr>
          <p:cNvPr id="452" name="Google Shape;452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Ejercicio</a:t>
            </a:r>
            <a:r>
              <a:rPr lang="es-419"/>
              <a:t> final 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-419"/>
              <a:t>Sesión 14 spring Web Flux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Ejercicio practico final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Sesión 15 spring Web Flux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Ejercicio practico final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Sesión 16 spring Web Flux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Ejercicio practico final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Sesión 17 spring Web Flux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Ejercicio practico final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5"/>
          <p:cNvPicPr preferRelativeResize="0"/>
          <p:nvPr/>
        </p:nvPicPr>
        <p:blipFill rotWithShape="1">
          <a:blip r:embed="rId3">
            <a:alphaModFix/>
          </a:blip>
          <a:srcRect b="6117" l="0" r="0" t="6117"/>
          <a:stretch/>
        </p:blipFill>
        <p:spPr>
          <a:xfrm>
            <a:off x="496013" y="1752600"/>
            <a:ext cx="8282101" cy="291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5"/>
          <p:cNvSpPr txBox="1"/>
          <p:nvPr>
            <p:ph type="title"/>
          </p:nvPr>
        </p:nvSpPr>
        <p:spPr>
          <a:xfrm>
            <a:off x="365813" y="319750"/>
            <a:ext cx="3124200" cy="11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Anotaciones</a:t>
            </a:r>
            <a:endParaRPr/>
          </a:p>
        </p:txBody>
      </p:sp>
      <p:sp>
        <p:nvSpPr>
          <p:cNvPr id="189" name="Google Shape;189;p25"/>
          <p:cNvSpPr txBox="1"/>
          <p:nvPr>
            <p:ph idx="1" type="body"/>
          </p:nvPr>
        </p:nvSpPr>
        <p:spPr>
          <a:xfrm>
            <a:off x="3617888" y="319750"/>
            <a:ext cx="5160300" cy="11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etiquetas en el código que describen los metadatos de una función/clase/paquete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type="title"/>
          </p:nvPr>
        </p:nvSpPr>
        <p:spPr>
          <a:xfrm>
            <a:off x="2894475" y="450971"/>
            <a:ext cx="5740800" cy="144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Application</a:t>
            </a:r>
            <a:r>
              <a:rPr lang="es-419"/>
              <a:t> Properties</a:t>
            </a:r>
            <a:endParaRPr/>
          </a:p>
        </p:txBody>
      </p:sp>
      <p:sp>
        <p:nvSpPr>
          <p:cNvPr id="195" name="Google Shape;195;p26"/>
          <p:cNvSpPr txBox="1"/>
          <p:nvPr>
            <p:ph idx="1" type="body"/>
          </p:nvPr>
        </p:nvSpPr>
        <p:spPr>
          <a:xfrm>
            <a:off x="2894475" y="1938950"/>
            <a:ext cx="5740800" cy="26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A</a:t>
            </a:r>
            <a:r>
              <a:rPr lang="es-419"/>
              <a:t>rchivos que contiene de manera permanente una serie de valores emparejados cada uno de ellos a un nombre, de manera similar a los nombre de variables que almacenan valores en memoria.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type="title"/>
          </p:nvPr>
        </p:nvSpPr>
        <p:spPr>
          <a:xfrm>
            <a:off x="2894475" y="450971"/>
            <a:ext cx="5740800" cy="144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7"/>
          <p:cNvSpPr txBox="1"/>
          <p:nvPr>
            <p:ph idx="1" type="body"/>
          </p:nvPr>
        </p:nvSpPr>
        <p:spPr>
          <a:xfrm>
            <a:off x="2894475" y="1938950"/>
            <a:ext cx="5740800" cy="26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5450" y="491325"/>
            <a:ext cx="6307302" cy="427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type="ctrTitle"/>
          </p:nvPr>
        </p:nvSpPr>
        <p:spPr>
          <a:xfrm>
            <a:off x="323525" y="521325"/>
            <a:ext cx="3464700" cy="133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Tema</a:t>
            </a:r>
            <a:r>
              <a:rPr lang="es-419"/>
              <a:t> 2 - </a:t>
            </a:r>
            <a:r>
              <a:rPr lang="es-419"/>
              <a:t>Método</a:t>
            </a:r>
            <a:r>
              <a:rPr lang="es-419"/>
              <a:t> HTTP GET</a:t>
            </a:r>
            <a:endParaRPr/>
          </a:p>
        </p:txBody>
      </p:sp>
      <p:sp>
        <p:nvSpPr>
          <p:cNvPr id="208" name="Google Shape;208;p28"/>
          <p:cNvSpPr txBox="1"/>
          <p:nvPr>
            <p:ph idx="1" type="body"/>
          </p:nvPr>
        </p:nvSpPr>
        <p:spPr>
          <a:xfrm>
            <a:off x="323525" y="1990875"/>
            <a:ext cx="3464700" cy="18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Anotaciones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-419"/>
              <a:t>@RestController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-419"/>
              <a:t>@RequestMapping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-419"/>
              <a:t>@GetMapping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Consumir servicios GET desde Postman</a:t>
            </a:r>
            <a:endParaRPr/>
          </a:p>
        </p:txBody>
      </p:sp>
      <p:pic>
        <p:nvPicPr>
          <p:cNvPr id="209" name="Google Shape;209;p28"/>
          <p:cNvPicPr preferRelativeResize="0"/>
          <p:nvPr/>
        </p:nvPicPr>
        <p:blipFill rotWithShape="1">
          <a:blip r:embed="rId3">
            <a:alphaModFix/>
          </a:blip>
          <a:srcRect b="0" l="13841" r="13841" t="0"/>
          <a:stretch/>
        </p:blipFill>
        <p:spPr>
          <a:xfrm>
            <a:off x="3562350" y="0"/>
            <a:ext cx="5581800" cy="5143500"/>
          </a:xfrm>
          <a:prstGeom prst="parallelogram">
            <a:avLst>
              <a:gd fmla="val 2368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>
            <p:ph type="title"/>
          </p:nvPr>
        </p:nvSpPr>
        <p:spPr>
          <a:xfrm>
            <a:off x="1347900" y="446125"/>
            <a:ext cx="6448200" cy="91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Métodos</a:t>
            </a:r>
            <a:r>
              <a:rPr lang="es-419"/>
              <a:t> Http</a:t>
            </a:r>
            <a:endParaRPr/>
          </a:p>
        </p:txBody>
      </p:sp>
      <p:sp>
        <p:nvSpPr>
          <p:cNvPr id="215" name="Google Shape;215;p29"/>
          <p:cNvSpPr txBox="1"/>
          <p:nvPr>
            <p:ph idx="1" type="body"/>
          </p:nvPr>
        </p:nvSpPr>
        <p:spPr>
          <a:xfrm>
            <a:off x="1347925" y="1772900"/>
            <a:ext cx="2917200" cy="12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GET:solicita una representación de un recurso específico</a:t>
            </a:r>
            <a:endParaRPr/>
          </a:p>
        </p:txBody>
      </p:sp>
      <p:sp>
        <p:nvSpPr>
          <p:cNvPr id="216" name="Google Shape;216;p29"/>
          <p:cNvSpPr txBox="1"/>
          <p:nvPr>
            <p:ph idx="2" type="body"/>
          </p:nvPr>
        </p:nvSpPr>
        <p:spPr>
          <a:xfrm>
            <a:off x="4878875" y="1772900"/>
            <a:ext cx="2917200" cy="12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PUT:reemplaza todas las representaciones actuales del recurso de destino con la carga útil de la petición.</a:t>
            </a:r>
            <a:endParaRPr/>
          </a:p>
        </p:txBody>
      </p:sp>
      <p:sp>
        <p:nvSpPr>
          <p:cNvPr id="217" name="Google Shape;217;p29"/>
          <p:cNvSpPr txBox="1"/>
          <p:nvPr>
            <p:ph idx="3" type="body"/>
          </p:nvPr>
        </p:nvSpPr>
        <p:spPr>
          <a:xfrm>
            <a:off x="1347900" y="3299650"/>
            <a:ext cx="2917200" cy="12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POST:se utiliza para enviar una entidad a un recurso en específico</a:t>
            </a:r>
            <a:endParaRPr/>
          </a:p>
        </p:txBody>
      </p:sp>
      <p:sp>
        <p:nvSpPr>
          <p:cNvPr id="218" name="Google Shape;218;p29"/>
          <p:cNvSpPr txBox="1"/>
          <p:nvPr>
            <p:ph idx="4" type="body"/>
          </p:nvPr>
        </p:nvSpPr>
        <p:spPr>
          <a:xfrm>
            <a:off x="4878875" y="3299650"/>
            <a:ext cx="2917200" cy="12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DELETE:borra un recurso en específico.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